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97" autoAdjust="0"/>
  </p:normalViewPr>
  <p:slideViewPr>
    <p:cSldViewPr snapToGrid="0" showGuides="1">
      <p:cViewPr varScale="1">
        <p:scale>
          <a:sx n="100" d="100"/>
          <a:sy n="100" d="100"/>
        </p:scale>
        <p:origin x="72" y="9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DEEC0-190A-4FC1-8C49-846B2F65E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F6F958-F04E-4A75-93DA-AAB3D074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231D82-E3AB-4898-B905-F9EC3AEA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E123F2-5356-46D3-A795-CE8268FF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AD705C-9219-4DF3-AEDC-37CCE41E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22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7A3D2-E7F4-4146-A9AF-AFE34BB1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4FA9E8-011F-4795-8195-E0EBB5C00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E5C0BB-C91B-4395-91C5-824C2786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F81ED4-BFCC-4082-87DB-A3B5FD44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9BCE2B-7D12-49CE-B638-E9204AD9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34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64AB260-71CA-446B-86A1-7DAA27F99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C7D007-940B-481F-82D4-A01DBAB7C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4A3781-5C66-455E-80F8-749A00B73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8633F6-FFC4-41D3-A75E-D09E852F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BE7296-2450-463C-8514-8D510407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10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91B1D-C079-4D19-A22B-56A5FC0DB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FCEFD-DB0F-4FB4-9EAC-4D0DFC6C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7BAFFD-9CB6-4D1C-843B-2994842B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245337-CE6E-446A-91E9-6760A106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F6847C-3D41-4F87-9123-41489C56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43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65FB6-016D-4DB2-ACA9-72B7ACBAF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3CF27B-A89E-4CB7-9F46-D6B705C58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633D50-98D7-43EB-9D52-60A322DB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68FA7-5B72-4170-AD3D-04D8F0DD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82E1A9-FB98-439E-A724-E633D7D9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55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953E81-1912-4FD9-8CF4-80313126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D4BB95-CF2E-44EE-913B-D91D3D9C7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48821A-D1E7-4405-856E-EBB2BFAAF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58EB9E-DA98-479E-9232-595AD241F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B9F572-D388-4B85-B282-B3C4E00E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DA2ED4-6A5F-4075-9D49-3FA96B09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62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6AE9F-2A25-4B67-BACA-D32B9898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F284B5-DC62-4A62-90AC-C910C5052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D20EBC-FE63-465E-969B-EA6C04BDB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9B5201-18B6-42C5-AB91-953FFD61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335BA55-15BF-4987-BAE9-1A1EAACB9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A7E354F-1190-4AF5-B0A6-996EB0C3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E4E2E53-F574-43BD-8725-0F83EDDC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44644DF-4570-4205-9F77-C851F51F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CF5B2-A55D-45AA-B401-DBEC55BE8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305A45-2ECB-489C-8727-13E2490D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468AAE-C528-41E6-BD97-DEDB9D44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AB4D32-2900-43AF-B0AA-E9CD8B650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14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F138F0-FFAB-479A-B550-30F14B22C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4C49BF-D302-4CB5-B83F-0E616453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71A2A7-610D-45C0-863D-BCBC0CE0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7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3215F7-30E0-489A-AF21-D1C67D21F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F19200-07AE-4942-9764-90FB8B27D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8D13F2-BDA1-4F00-9D60-FA122047E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74DBD0-5C68-481D-9D56-3C61A3B6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C49310-4515-47A2-94E6-7455DDBF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E3E2CC-25DB-4E14-976C-C800CF9C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16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305FE-86D4-48CB-B791-AC403237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62EC5A-8698-4DD3-B760-3C2D9F926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557656-AE5C-4286-A9D9-2361E1974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E098BA-A6B8-49F6-9331-A894FC1D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CBA129-E710-4370-AE6D-B302BB22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CDA615-4D28-41E7-A908-7CE44F32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58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9B3D9C-BE9A-4751-A2E4-2E525AEAC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0B5BE2-6A2F-4336-9004-F317815F7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02B162-9020-4E45-851E-C5485AC5F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E5826-7A6F-48E5-AD0A-9EE1E6233CCA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DBFB5D-4E26-4708-A25B-CDAF0DDA9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A81633-AFA2-458F-87CD-468A0FC8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5C52-4D5A-4047-A0A0-C74C534AA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39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538DD-DAB0-444A-993A-A75B97FF5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7838"/>
            <a:ext cx="9144000" cy="571500"/>
          </a:xfrm>
        </p:spPr>
        <p:txBody>
          <a:bodyPr>
            <a:noAutofit/>
          </a:bodyPr>
          <a:lstStyle/>
          <a:p>
            <a:r>
              <a:rPr lang="fr-FR" sz="4000" b="1" dirty="0">
                <a:solidFill>
                  <a:srgbClr val="2A2A2A"/>
                </a:solidFill>
                <a:latin typeface="bisonbo"/>
              </a:rPr>
              <a:t>LES PROGRAMMES LIVRES</a:t>
            </a:r>
            <a:endParaRPr lang="fr-FR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C751DF6-0D85-4975-AC9B-FC0DC0011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97" y="5392810"/>
            <a:ext cx="5350233" cy="1057688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d’ouvrage : Nantes Métropole Habitat/ADI</a:t>
            </a:r>
            <a:br>
              <a:rPr lang="fr-FR" sz="1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d’œuvre : Barré Lambot-MIMA</a:t>
            </a:r>
            <a:b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:   97 logements (dont 29 locatifs – 36 Lgts libres</a:t>
            </a:r>
            <a:br>
              <a:rPr lang="fr-FR" sz="1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1 500 m² d’activités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72C0F-97D5-4457-914E-6AF02D22B940}"/>
              </a:ext>
            </a:extLst>
          </p:cNvPr>
          <p:cNvSpPr/>
          <p:nvPr/>
        </p:nvSpPr>
        <p:spPr>
          <a:xfrm>
            <a:off x="10668000" y="703080"/>
            <a:ext cx="1524000" cy="253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DB516B2-67EB-471F-9342-AE2F46C27974}"/>
              </a:ext>
            </a:extLst>
          </p:cNvPr>
          <p:cNvSpPr txBox="1">
            <a:spLocks/>
          </p:cNvSpPr>
          <p:nvPr/>
        </p:nvSpPr>
        <p:spPr>
          <a:xfrm>
            <a:off x="405798" y="1262964"/>
            <a:ext cx="5526079" cy="926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Programme – ILOT 5 - </a:t>
            </a:r>
            <a:r>
              <a:rPr lang="fr-FR" sz="1800" b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MYPARK - ARMORICA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55B5D4-C635-4DBD-B961-8FBF5F368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0"/>
            <a:ext cx="1371600" cy="1371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458758-A283-4677-B5E1-DBF06DAE08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5" y="2349625"/>
            <a:ext cx="5760720" cy="282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42B441E-522E-43F8-B0B3-3333FAF7D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90" y="2349625"/>
            <a:ext cx="4956810" cy="2788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22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C751DF6-0D85-4975-AC9B-FC0DC0011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97" y="5270092"/>
            <a:ext cx="5533089" cy="105768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800"/>
              </a:spcAft>
            </a:pPr>
            <a:r>
              <a:rPr lang="fr-FR" sz="14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d’ouvrage : KAUFMAN &amp; BROAD/ HARMONIE HABITAT </a:t>
            </a:r>
            <a:br>
              <a:rPr lang="fr-FR" sz="14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4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d’œuvre : HAMONIC &amp; MASSON – HUCA</a:t>
            </a:r>
            <a:br>
              <a:rPr lang="fr-FR" sz="14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4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:   97 logements (15 locatifs – 18 PSLA – 64 Logements libres)                         	   1 400 m² d’activités 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72C0F-97D5-4457-914E-6AF02D22B940}"/>
              </a:ext>
            </a:extLst>
          </p:cNvPr>
          <p:cNvSpPr/>
          <p:nvPr/>
        </p:nvSpPr>
        <p:spPr>
          <a:xfrm>
            <a:off x="10668000" y="6162121"/>
            <a:ext cx="1524000" cy="253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DB516B2-67EB-471F-9342-AE2F46C27974}"/>
              </a:ext>
            </a:extLst>
          </p:cNvPr>
          <p:cNvSpPr txBox="1">
            <a:spLocks/>
          </p:cNvSpPr>
          <p:nvPr/>
        </p:nvSpPr>
        <p:spPr>
          <a:xfrm>
            <a:off x="405798" y="1262392"/>
            <a:ext cx="5086348" cy="663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Programme – ILOT 6.1 - SYMBIOZ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A1C7B4-F765-4EF4-BAF6-4D69BF064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b="10058"/>
          <a:stretch/>
        </p:blipFill>
        <p:spPr bwMode="auto">
          <a:xfrm>
            <a:off x="478219" y="2201056"/>
            <a:ext cx="5013926" cy="2877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D80CF7-2903-493F-BB77-877E22B18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5" b="9033"/>
          <a:stretch/>
        </p:blipFill>
        <p:spPr bwMode="auto">
          <a:xfrm>
            <a:off x="6253117" y="2304754"/>
            <a:ext cx="5013926" cy="2899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3430F59-FDEA-9F37-5F97-00E44EF0B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9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C751DF6-0D85-4975-AC9B-FC0DC0011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504" y="5575020"/>
            <a:ext cx="6070417" cy="1057688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d’ouvrage : Groupe ARC/ HABITAT 44 </a:t>
            </a:r>
            <a:b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d’œuvre : RAUM</a:t>
            </a:r>
            <a:b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:   69 logements (dont 13 locatifs – 12 PSLA – 44 Logements libres)                             </a:t>
            </a:r>
            <a:r>
              <a:rPr lang="fr-FR" sz="56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   </a:t>
            </a: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Crèche inter entreprises </a:t>
            </a:r>
            <a:endParaRPr lang="fr-FR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fr-FR" sz="16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72C0F-97D5-4457-914E-6AF02D22B940}"/>
              </a:ext>
            </a:extLst>
          </p:cNvPr>
          <p:cNvSpPr/>
          <p:nvPr/>
        </p:nvSpPr>
        <p:spPr>
          <a:xfrm>
            <a:off x="10668000" y="6162121"/>
            <a:ext cx="1524000" cy="253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DB516B2-67EB-471F-9342-AE2F46C27974}"/>
              </a:ext>
            </a:extLst>
          </p:cNvPr>
          <p:cNvSpPr txBox="1">
            <a:spLocks/>
          </p:cNvSpPr>
          <p:nvPr/>
        </p:nvSpPr>
        <p:spPr>
          <a:xfrm>
            <a:off x="443505" y="1243549"/>
            <a:ext cx="3286125" cy="663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Programme – ILOT 6.2</a:t>
            </a:r>
          </a:p>
        </p:txBody>
      </p:sp>
      <p:pic>
        <p:nvPicPr>
          <p:cNvPr id="11" name="Image 10" descr="Une image contenant ciel, extérieur, route, bâtiment&#10;&#10;Description générée automatiquement">
            <a:extLst>
              <a:ext uri="{FF2B5EF4-FFF2-40B4-BE49-F238E27FC236}">
                <a16:creationId xmlns:a16="http://schemas.microsoft.com/office/drawing/2014/main" id="{489F850C-F148-4B1B-AD00-B0F84E191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52" y="2191640"/>
            <a:ext cx="5760720" cy="29508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ADF4FBD-1B06-4CED-85CC-1BDC1B3FD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95" y="1715267"/>
            <a:ext cx="5141200" cy="34274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C47A556-2D78-2896-3838-B2255D29B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7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C751DF6-0D85-4975-AC9B-FC0DC0011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97" y="5751096"/>
            <a:ext cx="6730293" cy="1057688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d’ouvrage : Bouygues Immobilier/La Nantaise d’Habitations</a:t>
            </a:r>
            <a:b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d’œuvre : PADW</a:t>
            </a:r>
            <a:b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:   160 logements (dont 37 locatifs – 42 en abordable – 81 Logements libres)                             	    1 700 m² d’activités </a:t>
            </a:r>
            <a:endParaRPr lang="fr-FR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72C0F-97D5-4457-914E-6AF02D22B940}"/>
              </a:ext>
            </a:extLst>
          </p:cNvPr>
          <p:cNvSpPr/>
          <p:nvPr/>
        </p:nvSpPr>
        <p:spPr>
          <a:xfrm>
            <a:off x="10668000" y="6162121"/>
            <a:ext cx="1524000" cy="253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DB516B2-67EB-471F-9342-AE2F46C27974}"/>
              </a:ext>
            </a:extLst>
          </p:cNvPr>
          <p:cNvSpPr txBox="1">
            <a:spLocks/>
          </p:cNvSpPr>
          <p:nvPr/>
        </p:nvSpPr>
        <p:spPr>
          <a:xfrm>
            <a:off x="405798" y="1262390"/>
            <a:ext cx="3533156" cy="663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Programme – ILOT 9</a:t>
            </a:r>
          </a:p>
        </p:txBody>
      </p:sp>
      <p:pic>
        <p:nvPicPr>
          <p:cNvPr id="1026" name="Picture 2" descr="Appartements neufs Saint-Herblain - Like Home - duNeuf.fr">
            <a:extLst>
              <a:ext uri="{FF2B5EF4-FFF2-40B4-BE49-F238E27FC236}">
                <a16:creationId xmlns:a16="http://schemas.microsoft.com/office/drawing/2014/main" id="{8467FE60-A074-4EF7-98BD-A58FBABF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7" y="2137127"/>
            <a:ext cx="5092714" cy="325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extérieur, scène, route, passage&#10;&#10;Description générée automatiquement">
            <a:extLst>
              <a:ext uri="{FF2B5EF4-FFF2-40B4-BE49-F238E27FC236}">
                <a16:creationId xmlns:a16="http://schemas.microsoft.com/office/drawing/2014/main" id="{CA319FB6-2F1E-4893-BB78-7447420CB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2" r="12256" b="10147"/>
          <a:stretch/>
        </p:blipFill>
        <p:spPr>
          <a:xfrm>
            <a:off x="5625005" y="136702"/>
            <a:ext cx="6364096" cy="3475033"/>
          </a:xfrm>
          <a:prstGeom prst="rect">
            <a:avLst/>
          </a:prstGeom>
        </p:spPr>
      </p:pic>
      <p:pic>
        <p:nvPicPr>
          <p:cNvPr id="7" name="Image 6" descr="Une image contenant extérieur, ciel, cité, route&#10;&#10;Description générée automatiquement">
            <a:extLst>
              <a:ext uri="{FF2B5EF4-FFF2-40B4-BE49-F238E27FC236}">
                <a16:creationId xmlns:a16="http://schemas.microsoft.com/office/drawing/2014/main" id="{B846DD9D-BCCF-455A-9903-FB8075A7B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2" t="12893" b="4469"/>
          <a:stretch/>
        </p:blipFill>
        <p:spPr>
          <a:xfrm>
            <a:off x="7172397" y="3778180"/>
            <a:ext cx="3459295" cy="2943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FA4EEB-3C27-7D8C-5D69-9F30C88EE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0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C751DF6-0D85-4975-AC9B-FC0DC0011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97" y="5260906"/>
            <a:ext cx="6730293" cy="1057688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d’ouvrage : Atlantique Habitations</a:t>
            </a:r>
            <a:b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Maîtrise d’œuvre : 2A Design (mandataire)</a:t>
            </a:r>
            <a:b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:   </a:t>
            </a:r>
            <a:b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- 2 590 m² d’activité tertiaire et commerciales</a:t>
            </a:r>
            <a:b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6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- 35 logements (dont 18 locatifs sociaux – 17 en abordable)                             	</a:t>
            </a:r>
            <a:endParaRPr lang="fr-FR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72C0F-97D5-4457-914E-6AF02D22B940}"/>
              </a:ext>
            </a:extLst>
          </p:cNvPr>
          <p:cNvSpPr/>
          <p:nvPr/>
        </p:nvSpPr>
        <p:spPr>
          <a:xfrm>
            <a:off x="10668000" y="6162121"/>
            <a:ext cx="1524000" cy="253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DB516B2-67EB-471F-9342-AE2F46C27974}"/>
              </a:ext>
            </a:extLst>
          </p:cNvPr>
          <p:cNvSpPr txBox="1">
            <a:spLocks/>
          </p:cNvSpPr>
          <p:nvPr/>
        </p:nvSpPr>
        <p:spPr>
          <a:xfrm>
            <a:off x="405798" y="1267500"/>
            <a:ext cx="3533156" cy="663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Programme – ILOT 11</a:t>
            </a:r>
          </a:p>
        </p:txBody>
      </p:sp>
      <p:pic>
        <p:nvPicPr>
          <p:cNvPr id="5" name="Image 4" descr="Une image contenant texte, ciel, plein air, route&#10;&#10;Description générée automatiquement">
            <a:extLst>
              <a:ext uri="{FF2B5EF4-FFF2-40B4-BE49-F238E27FC236}">
                <a16:creationId xmlns:a16="http://schemas.microsoft.com/office/drawing/2014/main" id="{4BA2014F-4907-D7CB-F640-13CE1C30A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7" y="2124652"/>
            <a:ext cx="5092714" cy="2656351"/>
          </a:xfrm>
          <a:prstGeom prst="rect">
            <a:avLst/>
          </a:prstGeom>
        </p:spPr>
      </p:pic>
      <p:pic>
        <p:nvPicPr>
          <p:cNvPr id="8" name="Image 7" descr="Une image contenant texte, ciel, herbe, plein air&#10;&#10;Description générée automatiquement">
            <a:extLst>
              <a:ext uri="{FF2B5EF4-FFF2-40B4-BE49-F238E27FC236}">
                <a16:creationId xmlns:a16="http://schemas.microsoft.com/office/drawing/2014/main" id="{F0265495-6C4C-0C77-20BC-82F3F0DCF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25" y="208873"/>
            <a:ext cx="6400666" cy="3343023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74B4DF43-3FD2-18F9-B548-A752E88B5CA7}"/>
              </a:ext>
            </a:extLst>
          </p:cNvPr>
          <p:cNvSpPr txBox="1">
            <a:spLocks/>
          </p:cNvSpPr>
          <p:nvPr/>
        </p:nvSpPr>
        <p:spPr>
          <a:xfrm>
            <a:off x="6191250" y="3573418"/>
            <a:ext cx="6730293" cy="105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Vues rue des Hauts Moulins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 14" descr="Une image contenant plein air, immeuble&#10;&#10;Description générée automatiquement">
            <a:extLst>
              <a:ext uri="{FF2B5EF4-FFF2-40B4-BE49-F238E27FC236}">
                <a16:creationId xmlns:a16="http://schemas.microsoft.com/office/drawing/2014/main" id="{3DCD88FD-8142-E260-F5EC-BBA44A3EF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9" y="3960868"/>
            <a:ext cx="2642511" cy="2789041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A9D3DAB5-3848-4008-65A4-8456D2468684}"/>
              </a:ext>
            </a:extLst>
          </p:cNvPr>
          <p:cNvSpPr txBox="1">
            <a:spLocks/>
          </p:cNvSpPr>
          <p:nvPr/>
        </p:nvSpPr>
        <p:spPr>
          <a:xfrm>
            <a:off x="330451" y="4707275"/>
            <a:ext cx="6730293" cy="105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   du Boulevard Charles Gautier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5B5C6CA-DD7D-36CD-EB0F-19C8CEFAC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410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236</Words>
  <Application>Microsoft Office PowerPoint</Application>
  <PresentationFormat>Grand écran</PresentationFormat>
  <Paragraphs>16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Arial</vt:lpstr>
      <vt:lpstr>bisonbo</vt:lpstr>
      <vt:lpstr>Calibri</vt:lpstr>
      <vt:lpstr>Calibri Light</vt:lpstr>
      <vt:lpstr>Source Sans Pro</vt:lpstr>
      <vt:lpstr>Thème Office</vt:lpstr>
      <vt:lpstr>LES PROGRAMMES LIVRES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BOULEVARD CHARLES GAUTIER</dc:title>
  <dc:creator>Sylvaine CLOUET</dc:creator>
  <cp:lastModifiedBy>Sylvaine CLOUET</cp:lastModifiedBy>
  <cp:revision>7</cp:revision>
  <dcterms:created xsi:type="dcterms:W3CDTF">2022-01-21T14:40:46Z</dcterms:created>
  <dcterms:modified xsi:type="dcterms:W3CDTF">2023-04-20T10:30:07Z</dcterms:modified>
</cp:coreProperties>
</file>